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ato"/>
      <p:regular r:id="rId17"/>
    </p:embeddedFont>
    <p:embeddedFont>
      <p:font typeface="Lato"/>
      <p:regular r:id="rId18"/>
    </p:embeddedFont>
    <p:embeddedFont>
      <p:font typeface="Lato"/>
      <p:regular r:id="rId19"/>
    </p:embeddedFont>
    <p:embeddedFont>
      <p:font typeface="Lato"/>
      <p:regular r:id="rId20"/>
    </p:embeddedFont>
    <p:embeddedFont>
      <p:font typeface="Lato"/>
      <p:regular r:id="rId21"/>
    </p:embeddedFont>
    <p:embeddedFont>
      <p:font typeface="Lato"/>
      <p:regular r:id="rId22"/>
    </p:embeddedFont>
    <p:embeddedFont>
      <p:font typeface="Lato"/>
      <p:regular r:id="rId23"/>
    </p:embeddedFont>
    <p:embeddedFont>
      <p:font typeface="La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image" Target="../media/image-2-8.svg"/><Relationship Id="rId9" Type="http://schemas.openxmlformats.org/officeDocument/2006/relationships/slideLayout" Target="../slideLayouts/slideLayout3.xml"/><Relationship Id="rId10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slideLayout" Target="../slideLayouts/slideLayout8.xml"/><Relationship Id="rId1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Understanding revenue drivers, customer loyalty, and product performance through data-driven insights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1503033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83235" y="311825"/>
            <a:ext cx="35616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Strategic Recommendations</a:t>
            </a:r>
            <a:endParaRPr lang="en-US" sz="2200" dirty="0"/>
          </a:p>
        </p:txBody>
      </p:sp>
      <p:sp>
        <p:nvSpPr>
          <p:cNvPr id="4" name="Shape 1"/>
          <p:cNvSpPr/>
          <p:nvPr/>
        </p:nvSpPr>
        <p:spPr>
          <a:xfrm>
            <a:off x="5883235" y="836176"/>
            <a:ext cx="8350329" cy="653296"/>
          </a:xfrm>
          <a:prstGeom prst="roundRect">
            <a:avLst>
              <a:gd name="adj" fmla="val 2604"/>
            </a:avLst>
          </a:prstGeom>
          <a:solidFill>
            <a:srgbClr val="282824"/>
          </a:solidFill>
          <a:ln/>
        </p:spPr>
      </p:sp>
      <p:sp>
        <p:nvSpPr>
          <p:cNvPr id="5" name="Text 2"/>
          <p:cNvSpPr/>
          <p:nvPr/>
        </p:nvSpPr>
        <p:spPr>
          <a:xfrm>
            <a:off x="5996583" y="94952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Loyalty Programs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5996583" y="1194673"/>
            <a:ext cx="812363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Convert repeat buyers into subscribers through targeted incentives</a:t>
            </a:r>
            <a:endParaRPr lang="en-US" sz="850" dirty="0"/>
          </a:p>
        </p:txBody>
      </p:sp>
      <p:sp>
        <p:nvSpPr>
          <p:cNvPr id="7" name="Shape 4"/>
          <p:cNvSpPr/>
          <p:nvPr/>
        </p:nvSpPr>
        <p:spPr>
          <a:xfrm>
            <a:off x="5883235" y="1602819"/>
            <a:ext cx="8350329" cy="653296"/>
          </a:xfrm>
          <a:prstGeom prst="roundRect">
            <a:avLst>
              <a:gd name="adj" fmla="val 2604"/>
            </a:avLst>
          </a:prstGeom>
          <a:solidFill>
            <a:srgbClr val="282824"/>
          </a:solidFill>
          <a:ln/>
        </p:spPr>
      </p:sp>
      <p:sp>
        <p:nvSpPr>
          <p:cNvPr id="8" name="Text 5"/>
          <p:cNvSpPr/>
          <p:nvPr/>
        </p:nvSpPr>
        <p:spPr>
          <a:xfrm>
            <a:off x="5996583" y="171616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Discount Strategy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5996583" y="1961317"/>
            <a:ext cx="812363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Review products with high discount dependency to protect margins</a:t>
            </a:r>
            <a:endParaRPr lang="en-US" sz="850" dirty="0"/>
          </a:p>
        </p:txBody>
      </p:sp>
      <p:sp>
        <p:nvSpPr>
          <p:cNvPr id="10" name="Shape 7"/>
          <p:cNvSpPr/>
          <p:nvPr/>
        </p:nvSpPr>
        <p:spPr>
          <a:xfrm>
            <a:off x="5883235" y="2369463"/>
            <a:ext cx="8350329" cy="653296"/>
          </a:xfrm>
          <a:prstGeom prst="roundRect">
            <a:avLst>
              <a:gd name="adj" fmla="val 2604"/>
            </a:avLst>
          </a:prstGeom>
          <a:solidFill>
            <a:srgbClr val="282824"/>
          </a:solidFill>
          <a:ln/>
        </p:spPr>
      </p:sp>
      <p:sp>
        <p:nvSpPr>
          <p:cNvPr id="11" name="Text 8"/>
          <p:cNvSpPr/>
          <p:nvPr/>
        </p:nvSpPr>
        <p:spPr>
          <a:xfrm>
            <a:off x="5996583" y="2482810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Marketing Focus</a:t>
            </a:r>
            <a:endParaRPr lang="en-US" sz="1100" dirty="0"/>
          </a:p>
        </p:txBody>
      </p:sp>
      <p:sp>
        <p:nvSpPr>
          <p:cNvPr id="12" name="Text 9"/>
          <p:cNvSpPr/>
          <p:nvPr/>
        </p:nvSpPr>
        <p:spPr>
          <a:xfrm>
            <a:off x="5996583" y="2727960"/>
            <a:ext cx="812363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Target 45+ age group with tailored campaigns for maximum revenue impact</a:t>
            </a:r>
            <a:endParaRPr lang="en-US" sz="850" dirty="0"/>
          </a:p>
        </p:txBody>
      </p:sp>
      <p:sp>
        <p:nvSpPr>
          <p:cNvPr id="13" name="Shape 10"/>
          <p:cNvSpPr/>
          <p:nvPr/>
        </p:nvSpPr>
        <p:spPr>
          <a:xfrm>
            <a:off x="5883235" y="3136106"/>
            <a:ext cx="8350329" cy="653296"/>
          </a:xfrm>
          <a:prstGeom prst="roundRect">
            <a:avLst>
              <a:gd name="adj" fmla="val 2604"/>
            </a:avLst>
          </a:prstGeom>
          <a:solidFill>
            <a:srgbClr val="282824"/>
          </a:solidFill>
          <a:ln/>
        </p:spPr>
      </p:sp>
      <p:sp>
        <p:nvSpPr>
          <p:cNvPr id="14" name="Text 11"/>
          <p:cNvSpPr/>
          <p:nvPr/>
        </p:nvSpPr>
        <p:spPr>
          <a:xfrm>
            <a:off x="5996583" y="324945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FFFFFF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Shipping Optimization</a:t>
            </a:r>
            <a:endParaRPr lang="en-US" sz="1100" dirty="0"/>
          </a:p>
        </p:txBody>
      </p:sp>
      <p:sp>
        <p:nvSpPr>
          <p:cNvPr id="15" name="Text 12"/>
          <p:cNvSpPr/>
          <p:nvPr/>
        </p:nvSpPr>
        <p:spPr>
          <a:xfrm>
            <a:off x="5996583" y="3494603"/>
            <a:ext cx="812363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Link shipping incentives to higher spending behaviors</a:t>
            </a:r>
            <a:endParaRPr lang="en-US" sz="850" dirty="0"/>
          </a:p>
        </p:txBody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235" y="3916918"/>
            <a:ext cx="8350329" cy="1080158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Key Highlights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68391"/>
            <a:ext cx="6407944" cy="2214205"/>
          </a:xfrm>
          <a:prstGeom prst="roundRect">
            <a:avLst>
              <a:gd name="adj" fmla="val 1537"/>
            </a:avLst>
          </a:prstGeom>
          <a:solidFill>
            <a:srgbClr val="E5DFD2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259520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82824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07770" y="2782253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5024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High-Value Segments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992880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Identified customer segments based on purchase history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2368391"/>
            <a:ext cx="6408063" cy="2214205"/>
          </a:xfrm>
          <a:prstGeom prst="roundRect">
            <a:avLst>
              <a:gd name="adj" fmla="val 1537"/>
            </a:avLst>
          </a:prstGeom>
          <a:solidFill>
            <a:srgbClr val="E5DFD2"/>
          </a:solidFill>
          <a:ln/>
        </p:spPr>
      </p:sp>
      <p:sp>
        <p:nvSpPr>
          <p:cNvPr id="9" name="Shape 6"/>
          <p:cNvSpPr/>
          <p:nvPr/>
        </p:nvSpPr>
        <p:spPr>
          <a:xfrm>
            <a:off x="7655362" y="259520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82824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2528" y="2782253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55362" y="3502462"/>
            <a:ext cx="28875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Discount Effectiveness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55362" y="3992880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Evaluated impact on spending behavior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809411"/>
            <a:ext cx="6407944" cy="2214205"/>
          </a:xfrm>
          <a:prstGeom prst="roundRect">
            <a:avLst>
              <a:gd name="adj" fmla="val 1537"/>
            </a:avLst>
          </a:prstGeom>
          <a:solidFill>
            <a:srgbClr val="E5DFD2"/>
          </a:solidFill>
          <a:ln/>
        </p:spPr>
      </p:sp>
      <p:sp>
        <p:nvSpPr>
          <p:cNvPr id="14" name="Shape 10"/>
          <p:cNvSpPr/>
          <p:nvPr/>
        </p:nvSpPr>
        <p:spPr>
          <a:xfrm>
            <a:off x="1020604" y="503622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82824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7770" y="5223272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0604" y="5943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Product Performance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0604" y="6433899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Analyzed category and product dominance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809411"/>
            <a:ext cx="6408063" cy="2214205"/>
          </a:xfrm>
          <a:prstGeom prst="roundRect">
            <a:avLst>
              <a:gd name="adj" fmla="val 1537"/>
            </a:avLst>
          </a:prstGeom>
          <a:solidFill>
            <a:srgbClr val="E5DFD2"/>
          </a:solidFill>
          <a:ln/>
        </p:spPr>
      </p:sp>
      <p:sp>
        <p:nvSpPr>
          <p:cNvPr id="19" name="Shape 14"/>
          <p:cNvSpPr/>
          <p:nvPr/>
        </p:nvSpPr>
        <p:spPr>
          <a:xfrm>
            <a:off x="7655362" y="503622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82824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2528" y="5223272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55362" y="5943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Subscription Patterns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55362" y="6433899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Assessed repeat buyer subscription likelihood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052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Business Questions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1293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4" name="Text 2"/>
          <p:cNvSpPr/>
          <p:nvPr/>
        </p:nvSpPr>
        <p:spPr>
          <a:xfrm>
            <a:off x="1530906" y="2590800"/>
            <a:ext cx="69026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Which customer segments generate the most revenue?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793790" y="347686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6" name="Text 4"/>
          <p:cNvSpPr/>
          <p:nvPr/>
        </p:nvSpPr>
        <p:spPr>
          <a:xfrm>
            <a:off x="1530906" y="3554730"/>
            <a:ext cx="78945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Do discounts attract high-value customers or increase volume?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793790" y="444079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8" name="Text 6"/>
          <p:cNvSpPr/>
          <p:nvPr/>
        </p:nvSpPr>
        <p:spPr>
          <a:xfrm>
            <a:off x="1530906" y="4518660"/>
            <a:ext cx="67641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Which products dominate sales within each category?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93790" y="540472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10" name="Text 8"/>
          <p:cNvSpPr/>
          <p:nvPr/>
        </p:nvSpPr>
        <p:spPr>
          <a:xfrm>
            <a:off x="1530906" y="5482590"/>
            <a:ext cx="54423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Are repeat buyers more likely to subscribe?</a:t>
            </a:r>
            <a:endParaRPr lang="en-US" sz="2200" dirty="0"/>
          </a:p>
        </p:txBody>
      </p:sp>
      <p:sp>
        <p:nvSpPr>
          <p:cNvPr id="11" name="Shape 9"/>
          <p:cNvSpPr/>
          <p:nvPr/>
        </p:nvSpPr>
        <p:spPr>
          <a:xfrm>
            <a:off x="793790" y="63686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5DFD2"/>
          </a:solidFill>
          <a:ln/>
        </p:spPr>
      </p:sp>
      <p:sp>
        <p:nvSpPr>
          <p:cNvPr id="12" name="Text 10"/>
          <p:cNvSpPr/>
          <p:nvPr/>
        </p:nvSpPr>
        <p:spPr>
          <a:xfrm>
            <a:off x="1530906" y="6446520"/>
            <a:ext cx="58745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Which age groups contribute most to revenue?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030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0802" y="3053953"/>
            <a:ext cx="5006102" cy="625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Dataset Overview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00802" y="4180165"/>
            <a:ext cx="2503051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Source &amp; Scale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00802" y="4693087"/>
            <a:ext cx="7741920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Retail transactional dataset with ~3,900 transactions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00802" y="5213628"/>
            <a:ext cx="2503051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Key Attributes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700802" y="5726549"/>
            <a:ext cx="7741920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Demographics: Age, Gender, Location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00802" y="6116955"/>
            <a:ext cx="7741920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Purchase Data: Item, Category, Amount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00802" y="6507361"/>
            <a:ext cx="7741920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Behavioral: Previous Purchases, Frequency, Discounts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00802" y="6897767"/>
            <a:ext cx="7741920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Feedback: Review Rating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700802" y="7288173"/>
            <a:ext cx="7741920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Logistics: Shipping Type, Season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8938736" y="4180165"/>
            <a:ext cx="2503051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Quality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8938736" y="4693087"/>
            <a:ext cx="4998482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Missing values in review ratings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8938736" y="5193625"/>
            <a:ext cx="4998482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Redundant discount indicators identified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8938736" y="5694164"/>
            <a:ext cx="4998482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Inconsistent categorical labels in purchase frequency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40036"/>
            <a:ext cx="64774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Preparation Process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288977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515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3006209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Standardized column names, handled missing values with median imputation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958828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4676061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Created age groups using quantile-based binning, transformed purchase frequency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62868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5855494"/>
            <a:ext cx="30140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Customer Classification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6345912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Segmented customers based on purchase history patterns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213" y="441722"/>
            <a:ext cx="4016097" cy="50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Revenue Distribution</a:t>
            </a:r>
            <a:endParaRPr lang="en-US" sz="3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213" y="1264920"/>
            <a:ext cx="13505974" cy="75633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62213" y="9008864"/>
            <a:ext cx="1350597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45+ age group dominates revenue contribution, representing nearly 50% of total revenue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8053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6512" y="2904173"/>
            <a:ext cx="5463659" cy="595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Top Products by Category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66512" y="3784878"/>
            <a:ext cx="6553438" cy="2018943"/>
          </a:xfrm>
          <a:prstGeom prst="roundRect">
            <a:avLst>
              <a:gd name="adj" fmla="val 1415"/>
            </a:avLst>
          </a:prstGeom>
          <a:solidFill>
            <a:srgbClr val="EFECE6"/>
          </a:solidFill>
          <a:ln w="22860">
            <a:solidFill>
              <a:srgbClr val="CBC5B8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89372" y="3807738"/>
            <a:ext cx="6507718" cy="571262"/>
          </a:xfrm>
          <a:prstGeom prst="roundRect">
            <a:avLst>
              <a:gd name="adj" fmla="val 199"/>
            </a:avLst>
          </a:prstGeom>
          <a:solidFill>
            <a:srgbClr val="E5DFD2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0356" y="3950494"/>
            <a:ext cx="285631" cy="28563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79753" y="4569381"/>
            <a:ext cx="2380536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Accessories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879753" y="4980980"/>
            <a:ext cx="6126956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Jewelry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leads with 171 purchases, followed by Belt and Sunglasses at 161 each</a:t>
            </a:r>
            <a:endParaRPr lang="en-US" sz="1450" dirty="0"/>
          </a:p>
        </p:txBody>
      </p:sp>
      <p:sp>
        <p:nvSpPr>
          <p:cNvPr id="9" name="Shape 5"/>
          <p:cNvSpPr/>
          <p:nvPr/>
        </p:nvSpPr>
        <p:spPr>
          <a:xfrm>
            <a:off x="7410331" y="3784878"/>
            <a:ext cx="6553557" cy="2018943"/>
          </a:xfrm>
          <a:prstGeom prst="roundRect">
            <a:avLst>
              <a:gd name="adj" fmla="val 1415"/>
            </a:avLst>
          </a:prstGeom>
          <a:solidFill>
            <a:srgbClr val="EFECE6"/>
          </a:solidFill>
          <a:ln w="22860">
            <a:solidFill>
              <a:srgbClr val="CBC5B8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7433191" y="3807738"/>
            <a:ext cx="6507837" cy="571262"/>
          </a:xfrm>
          <a:prstGeom prst="roundRect">
            <a:avLst>
              <a:gd name="adj" fmla="val 199"/>
            </a:avLst>
          </a:prstGeom>
          <a:solidFill>
            <a:srgbClr val="E5DFD2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44294" y="3950494"/>
            <a:ext cx="285631" cy="28563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623572" y="4569381"/>
            <a:ext cx="2380536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Clothing</a:t>
            </a:r>
            <a:endParaRPr lang="en-US" sz="1850" dirty="0"/>
          </a:p>
        </p:txBody>
      </p:sp>
      <p:sp>
        <p:nvSpPr>
          <p:cNvPr id="13" name="Text 8"/>
          <p:cNvSpPr/>
          <p:nvPr/>
        </p:nvSpPr>
        <p:spPr>
          <a:xfrm>
            <a:off x="7623572" y="4980980"/>
            <a:ext cx="6127075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Pants &amp; Blouse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tied at 171 purchases, Shirt close behind at 169</a:t>
            </a:r>
            <a:endParaRPr lang="en-US" sz="1450" dirty="0"/>
          </a:p>
        </p:txBody>
      </p:sp>
      <p:sp>
        <p:nvSpPr>
          <p:cNvPr id="14" name="Shape 9"/>
          <p:cNvSpPr/>
          <p:nvPr/>
        </p:nvSpPr>
        <p:spPr>
          <a:xfrm>
            <a:off x="666512" y="5994202"/>
            <a:ext cx="6553438" cy="1714143"/>
          </a:xfrm>
          <a:prstGeom prst="roundRect">
            <a:avLst>
              <a:gd name="adj" fmla="val 1667"/>
            </a:avLst>
          </a:prstGeom>
          <a:solidFill>
            <a:srgbClr val="EFECE6"/>
          </a:solidFill>
          <a:ln w="22860">
            <a:solidFill>
              <a:srgbClr val="CBC5B8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89372" y="6017062"/>
            <a:ext cx="6507718" cy="571262"/>
          </a:xfrm>
          <a:prstGeom prst="roundRect">
            <a:avLst>
              <a:gd name="adj" fmla="val 199"/>
            </a:avLst>
          </a:prstGeom>
          <a:solidFill>
            <a:srgbClr val="E5DFD2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00356" y="6159818"/>
            <a:ext cx="285631" cy="28563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79753" y="6778704"/>
            <a:ext cx="2380536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Footwear</a:t>
            </a:r>
            <a:endParaRPr lang="en-US" sz="1850" dirty="0"/>
          </a:p>
        </p:txBody>
      </p:sp>
      <p:sp>
        <p:nvSpPr>
          <p:cNvPr id="18" name="Text 12"/>
          <p:cNvSpPr/>
          <p:nvPr/>
        </p:nvSpPr>
        <p:spPr>
          <a:xfrm>
            <a:off x="879753" y="7190303"/>
            <a:ext cx="6126956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Sandals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dominate with 160 purchases, Shoes at 150, Sneakers at 145</a:t>
            </a:r>
            <a:endParaRPr lang="en-US" sz="1450" dirty="0"/>
          </a:p>
        </p:txBody>
      </p:sp>
      <p:sp>
        <p:nvSpPr>
          <p:cNvPr id="19" name="Shape 13"/>
          <p:cNvSpPr/>
          <p:nvPr/>
        </p:nvSpPr>
        <p:spPr>
          <a:xfrm>
            <a:off x="7410331" y="5994202"/>
            <a:ext cx="6553557" cy="1714143"/>
          </a:xfrm>
          <a:prstGeom prst="roundRect">
            <a:avLst>
              <a:gd name="adj" fmla="val 1667"/>
            </a:avLst>
          </a:prstGeom>
          <a:solidFill>
            <a:srgbClr val="EFECE6"/>
          </a:solidFill>
          <a:ln w="22860">
            <a:solidFill>
              <a:srgbClr val="CBC5B8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7433191" y="6017062"/>
            <a:ext cx="6507837" cy="571262"/>
          </a:xfrm>
          <a:prstGeom prst="roundRect">
            <a:avLst>
              <a:gd name="adj" fmla="val 199"/>
            </a:avLst>
          </a:prstGeom>
          <a:solidFill>
            <a:srgbClr val="E5DFD2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44294" y="6159818"/>
            <a:ext cx="285631" cy="285631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623572" y="6778704"/>
            <a:ext cx="2380536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Outerwear</a:t>
            </a:r>
            <a:endParaRPr lang="en-US" sz="1850" dirty="0"/>
          </a:p>
        </p:txBody>
      </p:sp>
      <p:sp>
        <p:nvSpPr>
          <p:cNvPr id="23" name="Text 16"/>
          <p:cNvSpPr/>
          <p:nvPr/>
        </p:nvSpPr>
        <p:spPr>
          <a:xfrm>
            <a:off x="7623572" y="7190303"/>
            <a:ext cx="6127075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Jacket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leads with 163 purchases, Coat follows at 161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86627"/>
            <a:ext cx="82449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Customer Segmentation Insights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90718"/>
            <a:ext cx="6244709" cy="323969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1961317" y="6160889"/>
            <a:ext cx="226814" cy="226814"/>
          </a:xfrm>
          <a:prstGeom prst="roundRect">
            <a:avLst>
              <a:gd name="adj" fmla="val 8063"/>
            </a:avLst>
          </a:prstGeom>
          <a:solidFill>
            <a:srgbClr val="282824"/>
          </a:solidFill>
          <a:ln/>
        </p:spPr>
      </p:sp>
      <p:sp>
        <p:nvSpPr>
          <p:cNvPr id="5" name="Text 2"/>
          <p:cNvSpPr/>
          <p:nvPr/>
        </p:nvSpPr>
        <p:spPr>
          <a:xfrm>
            <a:off x="2249091" y="6160889"/>
            <a:ext cx="524589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Loyal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3275767" y="6160889"/>
            <a:ext cx="226814" cy="226814"/>
          </a:xfrm>
          <a:prstGeom prst="roundRect">
            <a:avLst>
              <a:gd name="adj" fmla="val 8063"/>
            </a:avLst>
          </a:prstGeom>
          <a:solidFill>
            <a:srgbClr val="626259"/>
          </a:solidFill>
          <a:ln/>
        </p:spPr>
      </p:sp>
      <p:sp>
        <p:nvSpPr>
          <p:cNvPr id="7" name="Text 4"/>
          <p:cNvSpPr/>
          <p:nvPr/>
        </p:nvSpPr>
        <p:spPr>
          <a:xfrm>
            <a:off x="3563541" y="6160889"/>
            <a:ext cx="99274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Returning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058489" y="6160889"/>
            <a:ext cx="226814" cy="226814"/>
          </a:xfrm>
          <a:prstGeom prst="roundRect">
            <a:avLst>
              <a:gd name="adj" fmla="val 8063"/>
            </a:avLst>
          </a:prstGeom>
          <a:solidFill>
            <a:srgbClr val="9A9A8F"/>
          </a:solidFill>
          <a:ln/>
        </p:spPr>
      </p:sp>
      <p:sp>
        <p:nvSpPr>
          <p:cNvPr id="9" name="Text 6"/>
          <p:cNvSpPr/>
          <p:nvPr/>
        </p:nvSpPr>
        <p:spPr>
          <a:xfrm>
            <a:off x="5346263" y="6160889"/>
            <a:ext cx="46386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New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2862382"/>
            <a:ext cx="33913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Strong Retention Potential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599521" y="344352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Loyal customers represent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82824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80%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of the customer base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9521" y="40105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Repeat buyers demonstrate higher subscription likelihood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99521" y="457747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A4A4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Express shipping users show slightly higher average spending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86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82824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Dashboard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849166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3.9K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793790" y="3880961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Total Customers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407093" y="2849166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3.75</a:t>
            </a:r>
            <a:endParaRPr lang="en-US" sz="5850" dirty="0"/>
          </a:p>
        </p:txBody>
      </p:sp>
      <p:sp>
        <p:nvSpPr>
          <p:cNvPr id="7" name="Text 4"/>
          <p:cNvSpPr/>
          <p:nvPr/>
        </p:nvSpPr>
        <p:spPr>
          <a:xfrm>
            <a:off x="3407093" y="3880961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Avg Review Rating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020395" y="2849166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$59.76</a:t>
            </a:r>
            <a:endParaRPr lang="en-US" sz="5850" dirty="0"/>
          </a:p>
        </p:txBody>
      </p:sp>
      <p:sp>
        <p:nvSpPr>
          <p:cNvPr id="9" name="Text 6"/>
          <p:cNvSpPr/>
          <p:nvPr/>
        </p:nvSpPr>
        <p:spPr>
          <a:xfrm>
            <a:off x="6020395" y="3880961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Avg Purchase Amount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3407093" y="5156597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27%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3407093" y="618839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A4A4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Subscription Rate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2025-12-15T07:37:41Z</dcterms:created>
  <dcterms:modified xsi:type="dcterms:W3CDTF">2025-12-15T07:37:41Z</dcterms:modified>
</cp:coreProperties>
</file>